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348" r:id="rId2"/>
    <p:sldId id="380" r:id="rId3"/>
    <p:sldId id="381" r:id="rId4"/>
    <p:sldId id="388" r:id="rId5"/>
    <p:sldId id="389" r:id="rId6"/>
    <p:sldId id="395" r:id="rId7"/>
    <p:sldId id="390" r:id="rId8"/>
    <p:sldId id="392" r:id="rId9"/>
    <p:sldId id="382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79" r:id="rId18"/>
    <p:sldId id="359" r:id="rId19"/>
    <p:sldId id="360" r:id="rId20"/>
    <p:sldId id="363" r:id="rId21"/>
    <p:sldId id="335" r:id="rId22"/>
    <p:sldId id="328" r:id="rId23"/>
    <p:sldId id="393" r:id="rId24"/>
    <p:sldId id="383" r:id="rId25"/>
    <p:sldId id="394" r:id="rId26"/>
    <p:sldId id="384" r:id="rId27"/>
    <p:sldId id="385" r:id="rId28"/>
    <p:sldId id="386" r:id="rId29"/>
    <p:sldId id="38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1" autoAdjust="0"/>
    <p:restoredTop sz="94641" autoAdjust="0"/>
  </p:normalViewPr>
  <p:slideViewPr>
    <p:cSldViewPr snapToGrid="0" snapToObjects="1">
      <p:cViewPr varScale="1">
        <p:scale>
          <a:sx n="145" d="100"/>
          <a:sy n="145" d="100"/>
        </p:scale>
        <p:origin x="-4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F46CA-6EE0-A24E-8E90-BB7971EA3CAB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B39CE-B501-F445-9BFD-AEB03825E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4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4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9825" y="685800"/>
            <a:ext cx="4557713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000000"/>
                </a:solidFill>
                <a:latin typeface="+mn-lt"/>
                <a:cs typeface="Times New Roman" charset="0"/>
              </a:rPr>
              <a:t>Figure 1.3. The hallmarks of cancer. </a:t>
            </a:r>
            <a:r>
              <a:rPr lang="en-US" sz="1200" i="0" dirty="0">
                <a:solidFill>
                  <a:srgbClr val="000000"/>
                </a:solidFill>
                <a:latin typeface="+mn-lt"/>
                <a:cs typeface="Times New Roman" charset="0"/>
              </a:rPr>
              <a:t>The figure provides a summary of the core attributes and capabilities manifested by cancers.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AB548F-EE85-504B-8BA1-E503B1E84738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35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0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9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9825" y="685800"/>
            <a:ext cx="4557713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000000"/>
                </a:solidFill>
                <a:latin typeface="+mn-lt"/>
                <a:cs typeface="Times New Roman" charset="0"/>
              </a:rPr>
              <a:t>Figure 1.3. The hallmarks of cancer. </a:t>
            </a:r>
            <a:r>
              <a:rPr lang="en-US" sz="1200" i="0" dirty="0">
                <a:solidFill>
                  <a:srgbClr val="000000"/>
                </a:solidFill>
                <a:latin typeface="+mn-lt"/>
                <a:cs typeface="Times New Roman" charset="0"/>
              </a:rPr>
              <a:t>The figure provides a summary of the core attributes and capabilities manifested by cancers.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AB548F-EE85-504B-8BA1-E503B1E84738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02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9825" y="685800"/>
            <a:ext cx="4557713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000000"/>
                </a:solidFill>
                <a:latin typeface="+mn-lt"/>
                <a:cs typeface="Times New Roman" charset="0"/>
              </a:rPr>
              <a:t>Figure 1.3. The hallmarks of cancer. </a:t>
            </a:r>
            <a:r>
              <a:rPr lang="en-US" sz="1200" i="0" dirty="0">
                <a:solidFill>
                  <a:srgbClr val="000000"/>
                </a:solidFill>
                <a:latin typeface="+mn-lt"/>
                <a:cs typeface="Times New Roman" charset="0"/>
              </a:rPr>
              <a:t>The figure provides a summary of the core attributes and capabilities manifested by cancers.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AB548F-EE85-504B-8BA1-E503B1E84738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02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6553200" y="6248400"/>
            <a:ext cx="274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79360" tIns="46800" rIns="279360" bIns="279360" anchor="b"/>
          <a:lstStyle/>
          <a:p>
            <a:pPr algn="r" eaLnBrk="0" hangingPunct="0">
              <a:spcBef>
                <a:spcPts val="2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000" i="0" dirty="0">
                <a:solidFill>
                  <a:srgbClr val="000000"/>
                </a:solidFill>
                <a:latin typeface="+mn-lt"/>
                <a:cs typeface="Times New Roman" charset="0"/>
              </a:rPr>
              <a:t>Copyright © 2018, W. W. Norton &amp; Company, Inc.</a:t>
            </a:r>
          </a:p>
        </p:txBody>
      </p:sp>
    </p:spTree>
    <p:extLst>
      <p:ext uri="{BB962C8B-B14F-4D97-AF65-F5344CB8AC3E}">
        <p14:creationId xmlns:p14="http://schemas.microsoft.com/office/powerpoint/2010/main" val="7447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EF096E-FD39-1C4F-B80B-375379907E5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82" y="2247038"/>
            <a:ext cx="7824718" cy="4019292"/>
          </a:xfrm>
        </p:spPr>
        <p:txBody>
          <a:bodyPr>
            <a:normAutofit/>
          </a:bodyPr>
          <a:lstStyle/>
          <a:p>
            <a:r>
              <a:rPr lang="en-US" dirty="0" smtClean="0"/>
              <a:t>Read the assigned primary research article and take notes in preparation for class on Friday (instructions and guidelines to reading primary literature on canvas)</a:t>
            </a:r>
          </a:p>
          <a:p>
            <a:r>
              <a:rPr lang="en-US" dirty="0" smtClean="0"/>
              <a:t>Review the term project instructions in the “Term Projects #1 &amp; 2” module. </a:t>
            </a:r>
            <a:r>
              <a:rPr lang="en-US" dirty="0" smtClean="0"/>
              <a:t>You should begin </a:t>
            </a:r>
            <a:r>
              <a:rPr lang="en-US" dirty="0" smtClean="0"/>
              <a:t>working on the written component of this project (due 2/4)</a:t>
            </a:r>
          </a:p>
          <a:p>
            <a:r>
              <a:rPr lang="en-US" dirty="0" smtClean="0"/>
              <a:t>Quiz #1 IN CLASS on Monday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7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53114-FCD7-224C-BB5D-5D5E8935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Oncoviruses</a:t>
            </a:r>
            <a:r>
              <a:rPr lang="en-US" dirty="0" smtClean="0"/>
              <a:t> in cancer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50D451-7757-7748-BAF5-67002590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085" y="2963135"/>
            <a:ext cx="7333385" cy="3295162"/>
          </a:xfrm>
        </p:spPr>
        <p:txBody>
          <a:bodyPr>
            <a:normAutofit/>
          </a:bodyPr>
          <a:lstStyle/>
          <a:p>
            <a:r>
              <a:rPr lang="en-US" dirty="0"/>
              <a:t>Initially thought to be THE cause of </a:t>
            </a:r>
            <a:r>
              <a:rPr lang="en-US" dirty="0" smtClean="0"/>
              <a:t>cancer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we </a:t>
            </a:r>
            <a:r>
              <a:rPr lang="en-US" dirty="0"/>
              <a:t>now know viruses contribute to only a subset of cancers</a:t>
            </a:r>
          </a:p>
          <a:p>
            <a:r>
              <a:rPr lang="en-US" dirty="0" smtClean="0"/>
              <a:t>Involvement </a:t>
            </a:r>
            <a:r>
              <a:rPr lang="en-US" dirty="0"/>
              <a:t>of viruses (and other infectious agents) in cancer continue to be a challenge </a:t>
            </a:r>
            <a:r>
              <a:rPr lang="en-US" dirty="0" smtClean="0"/>
              <a:t>worldwide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Prevent and treat infection to limit cancer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0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EADB7-F2E8-DA4E-92F8-35DD7693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Viral contributions to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FDA46-92F8-9D43-AA75-329AF591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96" y="2595562"/>
            <a:ext cx="7953004" cy="3670767"/>
          </a:xfrm>
        </p:spPr>
        <p:txBody>
          <a:bodyPr/>
          <a:lstStyle/>
          <a:p>
            <a:r>
              <a:rPr lang="en-US" dirty="0"/>
              <a:t>Viruses are infectious agents that can only replicate within cells of other living organisms</a:t>
            </a:r>
          </a:p>
          <a:p>
            <a:r>
              <a:rPr lang="en-US" dirty="0"/>
              <a:t>Human are affected by a variety of viruses</a:t>
            </a:r>
          </a:p>
          <a:p>
            <a:pPr lvl="1"/>
            <a:r>
              <a:rPr lang="en-US" dirty="0"/>
              <a:t>Common cold</a:t>
            </a:r>
          </a:p>
          <a:p>
            <a:pPr lvl="1"/>
            <a:r>
              <a:rPr lang="en-US" dirty="0"/>
              <a:t>Influenza</a:t>
            </a:r>
          </a:p>
          <a:p>
            <a:pPr lvl="1"/>
            <a:r>
              <a:rPr lang="en-US" dirty="0"/>
              <a:t>AIDS</a:t>
            </a:r>
          </a:p>
          <a:p>
            <a:pPr lvl="1"/>
            <a:r>
              <a:rPr lang="en-US" dirty="0" smtClean="0"/>
              <a:t>Cancer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E78670-A5D5-5F49-9F7D-BCA105E0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545" y="4039919"/>
            <a:ext cx="3371355" cy="2532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1A69448-0E68-4F4D-8F74-285386A13B67}"/>
              </a:ext>
            </a:extLst>
          </p:cNvPr>
          <p:cNvSpPr txBox="1"/>
          <p:nvPr/>
        </p:nvSpPr>
        <p:spPr>
          <a:xfrm>
            <a:off x="955964" y="5372063"/>
            <a:ext cx="3792681" cy="1200329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Viral infection is responsible for 15-20% of cancers</a:t>
            </a:r>
          </a:p>
        </p:txBody>
      </p:sp>
    </p:spTree>
    <p:extLst>
      <p:ext uri="{BB962C8B-B14F-4D97-AF65-F5344CB8AC3E}">
        <p14:creationId xmlns:p14="http://schemas.microsoft.com/office/powerpoint/2010/main" val="427133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5D7AC7-9A3C-2C47-B5C1-97DAA503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Viral impact on the human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0DADFB-E0D2-C846-BD0D-395D363C2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2595562"/>
            <a:ext cx="7136751" cy="3955142"/>
          </a:xfrm>
        </p:spPr>
        <p:txBody>
          <a:bodyPr>
            <a:normAutofit/>
          </a:bodyPr>
          <a:lstStyle/>
          <a:p>
            <a:r>
              <a:rPr lang="en-US" dirty="0" smtClean="0"/>
              <a:t>In some ways viral contributions to cancer are similar to random mutagenesis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 lvl="1" indent="0">
              <a:buNone/>
            </a:pPr>
            <a:r>
              <a:rPr lang="en-US" dirty="0" smtClean="0"/>
              <a:t>There are 3 main ways that viruses contribute to cancer:</a:t>
            </a:r>
          </a:p>
          <a:p>
            <a:pPr lvl="2">
              <a:buFont typeface="+mj-lt"/>
              <a:buAutoNum type="arabicPeriod"/>
            </a:pPr>
            <a:r>
              <a:rPr lang="en-US" dirty="0" smtClean="0"/>
              <a:t>Disrupt normal gene sequence with insertions (similar to mutagenesis)</a:t>
            </a:r>
          </a:p>
          <a:p>
            <a:pPr lvl="2">
              <a:buFont typeface="+mj-lt"/>
              <a:buAutoNum type="arabicPeriod"/>
            </a:pPr>
            <a:r>
              <a:rPr lang="en-US" dirty="0" smtClean="0"/>
              <a:t>Hijack a gene and promote its function (similar effect as oncogene translocations/fusions)</a:t>
            </a:r>
          </a:p>
          <a:p>
            <a:pPr lvl="2">
              <a:buFont typeface="+mj-lt"/>
              <a:buAutoNum type="arabicPeriod"/>
            </a:pPr>
            <a:r>
              <a:rPr lang="en-US" dirty="0" smtClean="0"/>
              <a:t>Express an inhibitor of gene function (a viral oncogene)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Viruses integrate into the genome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5319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Integration: virus integrates into the host cell’s genome and causes activation or inactivation of oncogenes or tumor suppressors</a:t>
            </a:r>
          </a:p>
          <a:p>
            <a:r>
              <a:rPr lang="en-US" dirty="0"/>
              <a:t>Integration is random (similar to random mutagenesis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Picture 2" descr="figure_03_23">
            <a:extLst>
              <a:ext uri="{FF2B5EF4-FFF2-40B4-BE49-F238E27FC236}">
                <a16:creationId xmlns:a16="http://schemas.microsoft.com/office/drawing/2014/main" xmlns="" id="{A991235A-2AE9-A144-9B68-257273D04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" b="12173"/>
          <a:stretch/>
        </p:blipFill>
        <p:spPr bwMode="auto">
          <a:xfrm>
            <a:off x="4882366" y="2195603"/>
            <a:ext cx="4125613" cy="443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51708" y="3445944"/>
            <a:ext cx="4313351" cy="318048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95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Viruses integrate into the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5319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Integration: virus integrates into the host cell’s genome and causes activation or inactivation of oncogenes or tumor suppressors</a:t>
            </a:r>
          </a:p>
          <a:p>
            <a:r>
              <a:rPr lang="en-US" dirty="0"/>
              <a:t>Integration is random (similar to random mutagenesis)</a:t>
            </a:r>
          </a:p>
          <a:p>
            <a:r>
              <a:rPr lang="en-US" dirty="0"/>
              <a:t>position of the integration can </a:t>
            </a:r>
            <a:r>
              <a:rPr lang="en-US" dirty="0" smtClean="0"/>
              <a:t>disrupt nearby </a:t>
            </a:r>
            <a:r>
              <a:rPr lang="en-US" dirty="0"/>
              <a:t>genes</a:t>
            </a:r>
          </a:p>
          <a:p>
            <a:r>
              <a:rPr lang="en-US" dirty="0"/>
              <a:t>changes in the regulation of a proto-oncogene or tumor suppressor can be </a:t>
            </a:r>
            <a:r>
              <a:rPr lang="en-US" dirty="0" smtClean="0"/>
              <a:t>tumorigenic</a:t>
            </a:r>
            <a:endParaRPr lang="en-US" dirty="0"/>
          </a:p>
        </p:txBody>
      </p:sp>
      <p:pic>
        <p:nvPicPr>
          <p:cNvPr id="4" name="Picture 2" descr="figure_03_23">
            <a:extLst>
              <a:ext uri="{FF2B5EF4-FFF2-40B4-BE49-F238E27FC236}">
                <a16:creationId xmlns:a16="http://schemas.microsoft.com/office/drawing/2014/main" xmlns="" id="{A991235A-2AE9-A144-9B68-257273D04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" b="12173"/>
          <a:stretch/>
        </p:blipFill>
        <p:spPr bwMode="auto">
          <a:xfrm>
            <a:off x="4882366" y="2195603"/>
            <a:ext cx="4125613" cy="443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69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Viruses amplify oncogenes</a:t>
            </a:r>
            <a:endParaRPr lang="en-US" dirty="0"/>
          </a:p>
        </p:txBody>
      </p:sp>
      <p:pic>
        <p:nvPicPr>
          <p:cNvPr id="5" name="Picture 2" descr="figure_03_22">
            <a:extLst>
              <a:ext uri="{FF2B5EF4-FFF2-40B4-BE49-F238E27FC236}">
                <a16:creationId xmlns:a16="http://schemas.microsoft.com/office/drawing/2014/main" xmlns="" id="{373BF22C-1C96-D94B-86FF-86811D739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"/>
          <a:stretch/>
        </p:blipFill>
        <p:spPr bwMode="auto">
          <a:xfrm>
            <a:off x="2921081" y="2400125"/>
            <a:ext cx="6222919" cy="335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76353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Increase oncogene copy number: </a:t>
            </a:r>
            <a:r>
              <a:rPr lang="en-US" dirty="0"/>
              <a:t>ancient RNA virus integrated into the host cell’s genome and ‘captured’ a host proto-oncogene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Captured gene becomes part of the viral genome</a:t>
            </a:r>
          </a:p>
          <a:p>
            <a:r>
              <a:rPr lang="en-US" dirty="0"/>
              <a:t>Viral infection leads to high expression of the oncogene and more rapid tumorigenesis</a:t>
            </a:r>
          </a:p>
        </p:txBody>
      </p:sp>
    </p:spTree>
    <p:extLst>
      <p:ext uri="{BB962C8B-B14F-4D97-AF65-F5344CB8AC3E}">
        <p14:creationId xmlns:p14="http://schemas.microsoft.com/office/powerpoint/2010/main" val="114644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Viral proteins interfere with checkpoints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7635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Expression of viral oncogenes that corrupt cellular pathways</a:t>
            </a:r>
          </a:p>
          <a:p>
            <a:r>
              <a:rPr lang="en-US" dirty="0" smtClean="0"/>
              <a:t>Bind to and interfere with tumor suppressor function (p53, </a:t>
            </a:r>
            <a:r>
              <a:rPr lang="en-US" dirty="0" err="1" smtClean="0"/>
              <a:t>pRB</a:t>
            </a:r>
            <a:r>
              <a:rPr lang="en-US" dirty="0" smtClean="0"/>
              <a:t>: regulators of G1/S transition)</a:t>
            </a:r>
          </a:p>
          <a:p>
            <a:endParaRPr lang="en-US" dirty="0" smtClean="0"/>
          </a:p>
          <a:p>
            <a:r>
              <a:rPr lang="en-US" dirty="0" smtClean="0"/>
              <a:t>Responsible </a:t>
            </a:r>
            <a:r>
              <a:rPr lang="en-US" dirty="0"/>
              <a:t>for ~80% of viral-induced cancers</a:t>
            </a:r>
          </a:p>
          <a:p>
            <a:pPr lvl="1"/>
            <a:r>
              <a:rPr lang="en-US" dirty="0"/>
              <a:t>HPV</a:t>
            </a:r>
          </a:p>
          <a:p>
            <a:pPr lvl="1"/>
            <a:r>
              <a:rPr lang="en-US" dirty="0"/>
              <a:t>HVC/</a:t>
            </a:r>
            <a:r>
              <a:rPr lang="en-US" dirty="0" smtClean="0"/>
              <a:t>HVC</a:t>
            </a:r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D32FC7F8-4E4B-2347-8F1F-599DC3C3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96" y="2094469"/>
            <a:ext cx="2641828" cy="2091447"/>
          </a:xfrm>
          <a:prstGeom prst="rect">
            <a:avLst/>
          </a:prstGeom>
        </p:spPr>
      </p:pic>
      <p:pic>
        <p:nvPicPr>
          <p:cNvPr id="7" name="Picture 1" descr="https://www.researchgate.net/profile/Angelika_Riemer/publication/45113419/figure/fig1/AS:307360930254856@1450291964254/HPV-16-genome-and-transforming-activity-of-E6-and-E7-The-left-panel-shows-the-j-8000-bp.png">
            <a:extLst>
              <a:ext uri="{FF2B5EF4-FFF2-40B4-BE49-F238E27FC236}">
                <a16:creationId xmlns:a16="http://schemas.microsoft.com/office/drawing/2014/main" xmlns="" id="{8E5E3A38-4B1B-BA41-934E-5DE44A83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85" y="4280602"/>
            <a:ext cx="4323871" cy="22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FC1C92-46E7-2542-AF42-7EF74CE146EB}"/>
              </a:ext>
            </a:extLst>
          </p:cNvPr>
          <p:cNvSpPr/>
          <p:nvPr/>
        </p:nvSpPr>
        <p:spPr>
          <a:xfrm>
            <a:off x="6398862" y="5676561"/>
            <a:ext cx="2603051" cy="912177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3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Tumorigenesis</a:t>
            </a:r>
            <a:r>
              <a:rPr lang="en-US" sz="2800" dirty="0"/>
              <a:t> is linked to viral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190850" cy="4763530"/>
          </a:xfrm>
        </p:spPr>
        <p:txBody>
          <a:bodyPr>
            <a:normAutofit/>
          </a:bodyPr>
          <a:lstStyle/>
          <a:p>
            <a:r>
              <a:rPr lang="en-US" dirty="0" smtClean="0"/>
              <a:t>Viral </a:t>
            </a:r>
            <a:r>
              <a:rPr lang="en-US" dirty="0"/>
              <a:t>genome is initially </a:t>
            </a:r>
            <a:r>
              <a:rPr lang="en-US" b="1" i="1" dirty="0" err="1"/>
              <a:t>episomal</a:t>
            </a:r>
            <a:endParaRPr lang="en-US" b="1" i="1" dirty="0"/>
          </a:p>
          <a:p>
            <a:pPr lvl="1"/>
            <a:r>
              <a:rPr lang="en-US" dirty="0"/>
              <a:t>Hitches a rid on chromosomes with a linker protein</a:t>
            </a:r>
          </a:p>
          <a:p>
            <a:pPr lvl="1"/>
            <a:r>
              <a:rPr lang="en-US" dirty="0" smtClean="0"/>
              <a:t>Viral particles are made, packaged and released to infect adjacent cells</a:t>
            </a:r>
          </a:p>
          <a:p>
            <a:pPr lvl="1"/>
            <a:r>
              <a:rPr lang="en-US" dirty="0" smtClean="0"/>
              <a:t>Persistent </a:t>
            </a:r>
            <a:r>
              <a:rPr lang="en-US" dirty="0"/>
              <a:t>infection: allows for transmission without re-</a:t>
            </a:r>
            <a:r>
              <a:rPr lang="en-US" dirty="0" smtClean="0"/>
              <a:t>infection</a:t>
            </a:r>
          </a:p>
          <a:p>
            <a:pPr lvl="1"/>
            <a:endParaRPr lang="en-US" dirty="0"/>
          </a:p>
          <a:p>
            <a:pPr marL="349250" lvl="1" indent="0" algn="ctr">
              <a:buNone/>
            </a:pPr>
            <a:r>
              <a:rPr lang="en-US" b="1" dirty="0" smtClean="0">
                <a:solidFill>
                  <a:srgbClr val="800000"/>
                </a:solidFill>
              </a:rPr>
              <a:t>Still low risk for cell transformation</a:t>
            </a:r>
            <a:endParaRPr lang="en-US" b="1" dirty="0">
              <a:solidFill>
                <a:srgbClr val="800000"/>
              </a:solidFill>
            </a:endParaRPr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BEE7BA0-3EC7-ED48-A958-91041973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79" y="2297545"/>
            <a:ext cx="3924534" cy="3396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F529A0-5A9C-DE4D-AA92-BC5885684754}"/>
              </a:ext>
            </a:extLst>
          </p:cNvPr>
          <p:cNvSpPr txBox="1"/>
          <p:nvPr/>
        </p:nvSpPr>
        <p:spPr>
          <a:xfrm>
            <a:off x="5569597" y="5897293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Human DNA </a:t>
            </a:r>
            <a:r>
              <a:rPr lang="en-US" dirty="0">
                <a:solidFill>
                  <a:srgbClr val="92D050"/>
                </a:solidFill>
              </a:rPr>
              <a:t>Viral DNA</a:t>
            </a:r>
          </a:p>
        </p:txBody>
      </p:sp>
    </p:spTree>
    <p:extLst>
      <p:ext uri="{BB962C8B-B14F-4D97-AF65-F5344CB8AC3E}">
        <p14:creationId xmlns:p14="http://schemas.microsoft.com/office/powerpoint/2010/main" val="120644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151"/>
            <a:ext cx="8913813" cy="914400"/>
          </a:xfrm>
        </p:spPr>
        <p:txBody>
          <a:bodyPr>
            <a:noAutofit/>
          </a:bodyPr>
          <a:lstStyle/>
          <a:p>
            <a:r>
              <a:rPr lang="en-US" sz="2800" dirty="0"/>
              <a:t>Tumorigenesis is linked to </a:t>
            </a:r>
            <a:r>
              <a:rPr lang="en-US" sz="2800" dirty="0" smtClean="0"/>
              <a:t>viral integration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3" y="1430159"/>
            <a:ext cx="3420093" cy="5256807"/>
          </a:xfrm>
        </p:spPr>
        <p:txBody>
          <a:bodyPr>
            <a:normAutofit/>
          </a:bodyPr>
          <a:lstStyle/>
          <a:p>
            <a:r>
              <a:rPr lang="en-US" dirty="0"/>
              <a:t>Integration via HR</a:t>
            </a:r>
          </a:p>
          <a:p>
            <a:pPr lvl="1"/>
            <a:r>
              <a:rPr lang="en-US" dirty="0"/>
              <a:t>integrated viral DNA gets replicated and segregated with the host </a:t>
            </a:r>
            <a:r>
              <a:rPr lang="en-US" dirty="0" smtClean="0"/>
              <a:t>genome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Frees viral oncogene from transcriptional repression</a:t>
            </a:r>
          </a:p>
          <a:p>
            <a:pPr lvl="1"/>
            <a:r>
              <a:rPr lang="en-US" dirty="0"/>
              <a:t>Allows high expression on viral oncogenes</a:t>
            </a:r>
          </a:p>
          <a:p>
            <a:pPr lvl="1"/>
            <a:r>
              <a:rPr lang="en-US" dirty="0"/>
              <a:t>Cellular transformation is </a:t>
            </a:r>
            <a:r>
              <a:rPr lang="en-US" dirty="0" smtClean="0"/>
              <a:t>enabled</a:t>
            </a:r>
          </a:p>
          <a:p>
            <a:pPr lvl="1"/>
            <a:endParaRPr lang="en-US" dirty="0"/>
          </a:p>
          <a:p>
            <a:pPr marL="349250" lvl="1" indent="0" algn="ctr">
              <a:buNone/>
            </a:pPr>
            <a:r>
              <a:rPr lang="en-US" b="1" dirty="0">
                <a:solidFill>
                  <a:srgbClr val="800000"/>
                </a:solidFill>
              </a:rPr>
              <a:t>Integration is required for tumorigenesis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56FFA9-5E07-3A4E-913C-D6227BBB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3" t="17488" b="10540"/>
          <a:stretch/>
        </p:blipFill>
        <p:spPr>
          <a:xfrm>
            <a:off x="4715012" y="3332958"/>
            <a:ext cx="3461800" cy="2622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67ED40-F72E-8F41-BCA1-601093341289}"/>
              </a:ext>
            </a:extLst>
          </p:cNvPr>
          <p:cNvSpPr txBox="1"/>
          <p:nvPr/>
        </p:nvSpPr>
        <p:spPr>
          <a:xfrm>
            <a:off x="4391131" y="5955337"/>
            <a:ext cx="4300694" cy="646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What therapeutic approaches does this suggest might be appropriate?</a:t>
            </a:r>
          </a:p>
        </p:txBody>
      </p:sp>
      <p:pic>
        <p:nvPicPr>
          <p:cNvPr id="6" name="Picture 2" descr="figure_03_16">
            <a:extLst>
              <a:ext uri="{FF2B5EF4-FFF2-40B4-BE49-F238E27FC236}">
                <a16:creationId xmlns:a16="http://schemas.microsoft.com/office/drawing/2014/main" xmlns="" id="{33322F72-A580-1647-A854-AF77FF56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38" y="1430160"/>
            <a:ext cx="3494292" cy="184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87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Vaccines as a cancer preventative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68" y="2094470"/>
            <a:ext cx="4015063" cy="47635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Vaccines that reduce long-term HPV infection have the potential to prevent </a:t>
            </a:r>
            <a:r>
              <a:rPr lang="en-US" dirty="0" smtClean="0"/>
              <a:t>cervical cancer (and other cancers!)</a:t>
            </a:r>
            <a:endParaRPr lang="en-US" dirty="0"/>
          </a:p>
          <a:p>
            <a:r>
              <a:rPr lang="en-US" dirty="0"/>
              <a:t>HPV is also responsible for ~20% of </a:t>
            </a:r>
            <a:r>
              <a:rPr lang="en-US" dirty="0" err="1"/>
              <a:t>oropharyngeal</a:t>
            </a:r>
            <a:r>
              <a:rPr lang="en-US" dirty="0"/>
              <a:t> </a:t>
            </a:r>
            <a:r>
              <a:rPr lang="en-US" dirty="0" smtClean="0"/>
              <a:t>cancers</a:t>
            </a:r>
          </a:p>
          <a:p>
            <a:pPr lvl="1"/>
            <a:r>
              <a:rPr lang="en-US" b="1" i="1" dirty="0"/>
              <a:t>Cancer genes are conserved in all cell </a:t>
            </a:r>
            <a:r>
              <a:rPr lang="en-US" b="1" i="1" dirty="0" smtClean="0"/>
              <a:t>types</a:t>
            </a:r>
            <a:endParaRPr lang="en-US" dirty="0"/>
          </a:p>
          <a:p>
            <a:r>
              <a:rPr lang="en-US" dirty="0"/>
              <a:t>Cancers of the mouth and throat continue to rise, even as tobacco-induced tumorigenesis in these tissues decline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264CB7-26C9-1048-B740-E509F635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08" y="2038256"/>
            <a:ext cx="4649805" cy="46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#1 Format: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Quiz will be handed out at 2pm and collected at 2:50. No extra time can be given for late arrivals</a:t>
            </a:r>
          </a:p>
          <a:p>
            <a:r>
              <a:rPr lang="en-US" dirty="0"/>
              <a:t>Primarily short answer format questions</a:t>
            </a:r>
          </a:p>
          <a:p>
            <a:r>
              <a:rPr lang="en-US" dirty="0"/>
              <a:t>Can reflect material from text (</a:t>
            </a:r>
            <a:r>
              <a:rPr lang="en-US" dirty="0" smtClean="0"/>
              <a:t>chapters 3 &amp; 4)</a:t>
            </a:r>
            <a:r>
              <a:rPr lang="en-US" dirty="0"/>
              <a:t>, lectures, primary literature readings and in-class discussions</a:t>
            </a:r>
          </a:p>
          <a:p>
            <a:r>
              <a:rPr lang="en-US" dirty="0"/>
              <a:t>Study pointers:</a:t>
            </a:r>
          </a:p>
          <a:p>
            <a:pPr lvl="1"/>
            <a:r>
              <a:rPr lang="en-US" dirty="0"/>
              <a:t>Review end-if chapter ‘key concepts’</a:t>
            </a:r>
          </a:p>
          <a:p>
            <a:pPr lvl="1"/>
            <a:r>
              <a:rPr lang="en-US" dirty="0"/>
              <a:t>Review at-home mini-quiz answers. Be sure you understand any questions you got wrong</a:t>
            </a:r>
          </a:p>
          <a:p>
            <a:pPr lvl="1"/>
            <a:r>
              <a:rPr lang="en-US" dirty="0"/>
              <a:t>Review primary literature worksheet notes</a:t>
            </a:r>
          </a:p>
          <a:p>
            <a:pPr lvl="1"/>
            <a:r>
              <a:rPr lang="en-US" dirty="0"/>
              <a:t>Be comfortable </a:t>
            </a:r>
            <a:r>
              <a:rPr lang="en-US" b="1" i="1" dirty="0"/>
              <a:t>discussing</a:t>
            </a:r>
            <a:r>
              <a:rPr lang="en-US" dirty="0"/>
              <a:t> end of chapter ‘thought questions’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1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cancer-promoting agents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identify genes (or infectious agents, or chemicals) that promote cellular transformation?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2F3514-9EC4-A240-B324-40F2D578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changes in transformed cells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754027-8B2E-044A-BDF9-876377D3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72" y="2565417"/>
            <a:ext cx="4040380" cy="36707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Remain proliferative when normal cells do not</a:t>
            </a:r>
          </a:p>
          <a:p>
            <a:pPr lvl="1"/>
            <a:r>
              <a:rPr lang="en-US" dirty="0"/>
              <a:t>When nutrients are lacking</a:t>
            </a:r>
          </a:p>
          <a:p>
            <a:pPr lvl="1"/>
            <a:r>
              <a:rPr lang="en-US" dirty="0"/>
              <a:t>When external growth signaling is lacking</a:t>
            </a:r>
          </a:p>
          <a:p>
            <a:pPr lvl="1"/>
            <a:r>
              <a:rPr lang="en-US" dirty="0"/>
              <a:t>When cells are confluent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Overgrowth becomes apparent in culture conditions</a:t>
            </a:r>
          </a:p>
          <a:p>
            <a:r>
              <a:rPr lang="en-US" dirty="0"/>
              <a:t>Can grow independent of adherence</a:t>
            </a:r>
          </a:p>
        </p:txBody>
      </p:sp>
      <p:pic>
        <p:nvPicPr>
          <p:cNvPr id="4" name="03.1_Contact_Inhibition.mov">
            <a:hlinkClick r:id="" action="ppaction://media"/>
            <a:extLst>
              <a:ext uri="{FF2B5EF4-FFF2-40B4-BE49-F238E27FC236}">
                <a16:creationId xmlns:a16="http://schemas.microsoft.com/office/drawing/2014/main" xmlns="" id="{16C6AA33-9958-D44F-B73E-D96B99BAF4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0114" y="2903973"/>
            <a:ext cx="4589864" cy="34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9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D55B85-0F56-B946-A5CC-FA7ED584B434}"/>
              </a:ext>
            </a:extLst>
          </p:cNvPr>
          <p:cNvSpPr txBox="1"/>
          <p:nvPr/>
        </p:nvSpPr>
        <p:spPr>
          <a:xfrm>
            <a:off x="448795" y="5707464"/>
            <a:ext cx="682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 from non-transformed cells did not induce transformation when transfected into normal fibroblasts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EEAA6-1AFC-824B-B562-75B717B3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endogenous cancer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4AA7E1-672F-F94A-99FD-76B2E559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55" y="2247219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nonviral</a:t>
            </a:r>
            <a:r>
              <a:rPr lang="en-US" dirty="0"/>
              <a:t> oncogenes exist, DNA from a transformed cell should be able to promote transformation in a normal cell</a:t>
            </a:r>
          </a:p>
          <a:p>
            <a:endParaRPr lang="en-US" dirty="0"/>
          </a:p>
        </p:txBody>
      </p:sp>
      <p:pic>
        <p:nvPicPr>
          <p:cNvPr id="4" name="Picture 2" descr="figure_04_01">
            <a:extLst>
              <a:ext uri="{FF2B5EF4-FFF2-40B4-BE49-F238E27FC236}">
                <a16:creationId xmlns:a16="http://schemas.microsoft.com/office/drawing/2014/main" xmlns="" id="{B507CC2C-61FD-B545-B0E9-3FD23B4F3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42" b="5475"/>
          <a:stretch/>
        </p:blipFill>
        <p:spPr bwMode="auto">
          <a:xfrm>
            <a:off x="340276" y="2906775"/>
            <a:ext cx="8534433" cy="331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DC7A5E-5729-2A41-A216-E22FEAA618B2}"/>
              </a:ext>
            </a:extLst>
          </p:cNvPr>
          <p:cNvSpPr txBox="1"/>
          <p:nvPr/>
        </p:nvSpPr>
        <p:spPr>
          <a:xfrm>
            <a:off x="448795" y="5609611"/>
            <a:ext cx="6826212" cy="923330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800000"/>
                </a:solidFill>
              </a:rPr>
              <a:t>Think/Pair/Share: </a:t>
            </a:r>
            <a:r>
              <a:rPr lang="en-US" dirty="0">
                <a:solidFill>
                  <a:srgbClr val="800000"/>
                </a:solidFill>
              </a:rPr>
              <a:t>is this transforming ability unique to oncogenes?  Or will mutant tumor suppressors similarly be able to transform normal cells?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389732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Gene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Cancer gene cards indicate 3 broad classes of genes:</a:t>
            </a:r>
          </a:p>
          <a:p>
            <a:pPr lvl="1"/>
            <a:r>
              <a:rPr lang="en-US" dirty="0" smtClean="0"/>
              <a:t>Cell fate, cell survival &amp; genome maintenance</a:t>
            </a:r>
          </a:p>
          <a:p>
            <a:pPr lvl="1"/>
            <a:endParaRPr lang="en-US" dirty="0"/>
          </a:p>
          <a:p>
            <a:pPr marL="349250" lvl="1" indent="0">
              <a:buNone/>
            </a:pPr>
            <a:r>
              <a:rPr lang="en-US" sz="2000" dirty="0" smtClean="0"/>
              <a:t>a cell surviving and proliferating when it otherwise wouldn’t </a:t>
            </a:r>
            <a:r>
              <a:rPr lang="en-US" sz="2000" i="1" dirty="0" smtClean="0"/>
              <a:t>might</a:t>
            </a:r>
            <a:r>
              <a:rPr lang="en-US" sz="2000" dirty="0" smtClean="0"/>
              <a:t> form a benign growth, but is that sufficient to form a malignant cancer?</a:t>
            </a:r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r>
              <a:rPr lang="en-US" dirty="0" smtClean="0"/>
              <a:t>What else needs to happen?</a:t>
            </a:r>
          </a:p>
          <a:p>
            <a:pPr marL="349250" lvl="1" indent="0">
              <a:buNone/>
            </a:pPr>
            <a:r>
              <a:rPr lang="en-US" dirty="0" smtClean="0"/>
              <a:t>what pathways need to be corrupted?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7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07" y="986693"/>
            <a:ext cx="433387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7C75DE0-76F8-9048-838D-E1BBB84B35CC}"/>
              </a:ext>
            </a:extLst>
          </p:cNvPr>
          <p:cNvSpPr txBox="1"/>
          <p:nvPr/>
        </p:nvSpPr>
        <p:spPr>
          <a:xfrm>
            <a:off x="3754314" y="2778369"/>
            <a:ext cx="14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Hallmarks of cancer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="" xmlns:a16="http://schemas.microsoft.com/office/drawing/2014/main" id="{DD768BE2-7C4F-CB41-8798-2528410D1A75}"/>
              </a:ext>
            </a:extLst>
          </p:cNvPr>
          <p:cNvSpPr/>
          <p:nvPr/>
        </p:nvSpPr>
        <p:spPr>
          <a:xfrm rot="6887544">
            <a:off x="5020407" y="542055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9658E9-9064-1049-A664-F3CCABBC2C14}"/>
              </a:ext>
            </a:extLst>
          </p:cNvPr>
          <p:cNvSpPr txBox="1"/>
          <p:nvPr/>
        </p:nvSpPr>
        <p:spPr>
          <a:xfrm>
            <a:off x="5688623" y="483271"/>
            <a:ext cx="294541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Chapter 7: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Loss </a:t>
            </a:r>
            <a:r>
              <a:rPr lang="en-US" dirty="0">
                <a:solidFill>
                  <a:srgbClr val="800000"/>
                </a:solidFill>
              </a:rPr>
              <a:t>of tumor suppressors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="" xmlns:a16="http://schemas.microsoft.com/office/drawing/2014/main" id="{DD768BE2-7C4F-CB41-8798-2528410D1A75}"/>
              </a:ext>
            </a:extLst>
          </p:cNvPr>
          <p:cNvSpPr/>
          <p:nvPr/>
        </p:nvSpPr>
        <p:spPr>
          <a:xfrm rot="4381816">
            <a:off x="3305907" y="54770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551" y="1547419"/>
            <a:ext cx="2292656" cy="2800766"/>
          </a:xfrm>
          <a:prstGeom prst="rect">
            <a:avLst/>
          </a:prstGeom>
          <a:noFill/>
          <a:ln w="5715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</a:rPr>
              <a:t>The capacity for unregulated proliferation is a key (and often early) feature of cancer cell transformation</a:t>
            </a:r>
          </a:p>
          <a:p>
            <a:endParaRPr lang="en-US" sz="1600" dirty="0" smtClean="0">
              <a:solidFill>
                <a:srgbClr val="800000"/>
              </a:solidFill>
            </a:endParaRPr>
          </a:p>
          <a:p>
            <a:r>
              <a:rPr lang="en-US" sz="1600" dirty="0" smtClean="0">
                <a:solidFill>
                  <a:srgbClr val="800000"/>
                </a:solidFill>
              </a:rPr>
              <a:t>But other changes are also common across most/all cancers</a:t>
            </a:r>
            <a:endParaRPr lang="en-US" sz="1600" dirty="0">
              <a:solidFill>
                <a:srgbClr val="80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3C48F414-1989-BC40-9D4C-341684DFC509}"/>
              </a:ext>
            </a:extLst>
          </p:cNvPr>
          <p:cNvSpPr/>
          <p:nvPr/>
        </p:nvSpPr>
        <p:spPr>
          <a:xfrm rot="19610439">
            <a:off x="2000601" y="435635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65AD06-DB10-CB4D-9769-AF6D6AFF4827}"/>
              </a:ext>
            </a:extLst>
          </p:cNvPr>
          <p:cNvSpPr txBox="1"/>
          <p:nvPr/>
        </p:nvSpPr>
        <p:spPr>
          <a:xfrm>
            <a:off x="303628" y="4999136"/>
            <a:ext cx="221915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</a:t>
            </a:r>
            <a:r>
              <a:rPr lang="en-US" dirty="0" smtClean="0">
                <a:solidFill>
                  <a:srgbClr val="800000"/>
                </a:solidFill>
              </a:rPr>
              <a:t>12: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Disruption DNA damage repair pathways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69658E9-9064-1049-A664-F3CCABBC2C14}"/>
              </a:ext>
            </a:extLst>
          </p:cNvPr>
          <p:cNvSpPr txBox="1"/>
          <p:nvPr/>
        </p:nvSpPr>
        <p:spPr>
          <a:xfrm>
            <a:off x="1597045" y="229383"/>
            <a:ext cx="259275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Chapters 3 to </a:t>
            </a:r>
            <a:r>
              <a:rPr lang="en-US" dirty="0" smtClean="0">
                <a:solidFill>
                  <a:srgbClr val="800000"/>
                </a:solidFill>
              </a:rPr>
              <a:t>5: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Activation of oncogenes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6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0" grpId="0" animBg="1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0"/>
          <a:stretch/>
        </p:blipFill>
        <p:spPr>
          <a:xfrm>
            <a:off x="2404207" y="986693"/>
            <a:ext cx="4333875" cy="4273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7C75DE0-76F8-9048-838D-E1BBB84B35CC}"/>
              </a:ext>
            </a:extLst>
          </p:cNvPr>
          <p:cNvSpPr txBox="1"/>
          <p:nvPr/>
        </p:nvSpPr>
        <p:spPr>
          <a:xfrm>
            <a:off x="3754314" y="2778369"/>
            <a:ext cx="14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Hallmarks of cancer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5A91AA-C2B3-4643-B68F-981E676ABDAD}"/>
              </a:ext>
            </a:extLst>
          </p:cNvPr>
          <p:cNvSpPr txBox="1"/>
          <p:nvPr/>
        </p:nvSpPr>
        <p:spPr>
          <a:xfrm>
            <a:off x="3350366" y="1840465"/>
            <a:ext cx="2519200" cy="2554545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00000"/>
                </a:solidFill>
              </a:rPr>
              <a:t>These hallmarks are features common in cancer</a:t>
            </a:r>
          </a:p>
          <a:p>
            <a:endParaRPr lang="en-US" sz="1600" dirty="0">
              <a:solidFill>
                <a:srgbClr val="8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00000"/>
                </a:solidFill>
              </a:rPr>
              <a:t>Cancer genes have roles in cellular pathways that influence one or more of these hallmarks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="" xmlns:a16="http://schemas.microsoft.com/office/drawing/2014/main" id="{DD768BE2-7C4F-CB41-8798-2528410D1A75}"/>
              </a:ext>
            </a:extLst>
          </p:cNvPr>
          <p:cNvSpPr/>
          <p:nvPr/>
        </p:nvSpPr>
        <p:spPr>
          <a:xfrm rot="6887544">
            <a:off x="5020407" y="542055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9658E9-9064-1049-A664-F3CCABBC2C14}"/>
              </a:ext>
            </a:extLst>
          </p:cNvPr>
          <p:cNvSpPr txBox="1"/>
          <p:nvPr/>
        </p:nvSpPr>
        <p:spPr>
          <a:xfrm>
            <a:off x="5688623" y="483271"/>
            <a:ext cx="294541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Chapter 7: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Loss </a:t>
            </a:r>
            <a:r>
              <a:rPr lang="en-US" dirty="0">
                <a:solidFill>
                  <a:srgbClr val="800000"/>
                </a:solidFill>
              </a:rPr>
              <a:t>of tumor suppressors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="" xmlns:a16="http://schemas.microsoft.com/office/drawing/2014/main" id="{DD768BE2-7C4F-CB41-8798-2528410D1A75}"/>
              </a:ext>
            </a:extLst>
          </p:cNvPr>
          <p:cNvSpPr/>
          <p:nvPr/>
        </p:nvSpPr>
        <p:spPr>
          <a:xfrm rot="4381816">
            <a:off x="3305907" y="54770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9658E9-9064-1049-A664-F3CCABBC2C14}"/>
              </a:ext>
            </a:extLst>
          </p:cNvPr>
          <p:cNvSpPr txBox="1"/>
          <p:nvPr/>
        </p:nvSpPr>
        <p:spPr>
          <a:xfrm>
            <a:off x="1597045" y="229383"/>
            <a:ext cx="259275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Chapters 3 to </a:t>
            </a:r>
            <a:r>
              <a:rPr lang="en-US" dirty="0" smtClean="0">
                <a:solidFill>
                  <a:srgbClr val="800000"/>
                </a:solidFill>
              </a:rPr>
              <a:t>5: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Activation of oncogenes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3C48F414-1989-BC40-9D4C-341684DFC509}"/>
              </a:ext>
            </a:extLst>
          </p:cNvPr>
          <p:cNvSpPr/>
          <p:nvPr/>
        </p:nvSpPr>
        <p:spPr>
          <a:xfrm rot="19610439">
            <a:off x="2000601" y="435635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65AD06-DB10-CB4D-9769-AF6D6AFF4827}"/>
              </a:ext>
            </a:extLst>
          </p:cNvPr>
          <p:cNvSpPr txBox="1"/>
          <p:nvPr/>
        </p:nvSpPr>
        <p:spPr>
          <a:xfrm>
            <a:off x="303628" y="4999136"/>
            <a:ext cx="221915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</a:t>
            </a:r>
            <a:r>
              <a:rPr lang="en-US" dirty="0" smtClean="0">
                <a:solidFill>
                  <a:srgbClr val="800000"/>
                </a:solidFill>
              </a:rPr>
              <a:t>12: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Disruption DNA damage repair pathways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="" xmlns:a16="http://schemas.microsoft.com/office/drawing/2014/main" id="{690362E3-5C1F-4347-B900-C97F749461D6}"/>
              </a:ext>
            </a:extLst>
          </p:cNvPr>
          <p:cNvSpPr/>
          <p:nvPr/>
        </p:nvSpPr>
        <p:spPr>
          <a:xfrm>
            <a:off x="1507393" y="2919724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C96070C-91EC-7449-B973-7508FE54B719}"/>
              </a:ext>
            </a:extLst>
          </p:cNvPr>
          <p:cNvSpPr txBox="1"/>
          <p:nvPr/>
        </p:nvSpPr>
        <p:spPr>
          <a:xfrm>
            <a:off x="809555" y="2541430"/>
            <a:ext cx="17107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Chapters 7&amp;9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="" xmlns:a16="http://schemas.microsoft.com/office/drawing/2014/main" id="{0AE63E96-8CC3-6546-BA41-8A691E929D7D}"/>
              </a:ext>
            </a:extLst>
          </p:cNvPr>
          <p:cNvSpPr/>
          <p:nvPr/>
        </p:nvSpPr>
        <p:spPr>
          <a:xfrm rot="10800000">
            <a:off x="6696630" y="2993877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3EBDD53-E113-7C4D-A143-8E6E15C5CD29}"/>
              </a:ext>
            </a:extLst>
          </p:cNvPr>
          <p:cNvSpPr txBox="1"/>
          <p:nvPr/>
        </p:nvSpPr>
        <p:spPr>
          <a:xfrm>
            <a:off x="6738082" y="2593703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10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="" xmlns:a16="http://schemas.microsoft.com/office/drawing/2014/main" id="{3D03FECC-F39F-C642-AACC-51B01B298E34}"/>
              </a:ext>
            </a:extLst>
          </p:cNvPr>
          <p:cNvSpPr/>
          <p:nvPr/>
        </p:nvSpPr>
        <p:spPr>
          <a:xfrm rot="18017429">
            <a:off x="3207160" y="5404517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96361B-4CD0-A94C-B68C-6E321B67949D}"/>
              </a:ext>
            </a:extLst>
          </p:cNvPr>
          <p:cNvSpPr txBox="1"/>
          <p:nvPr/>
        </p:nvSpPr>
        <p:spPr>
          <a:xfrm>
            <a:off x="2308084" y="6115769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13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EDE1D0C1-ED19-EF40-B0B6-F11BF570E281}"/>
              </a:ext>
            </a:extLst>
          </p:cNvPr>
          <p:cNvSpPr/>
          <p:nvPr/>
        </p:nvSpPr>
        <p:spPr>
          <a:xfrm rot="14955605">
            <a:off x="4983558" y="5346691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4C97503-4CB4-D849-9F60-E2DCC00EEE7F}"/>
              </a:ext>
            </a:extLst>
          </p:cNvPr>
          <p:cNvSpPr txBox="1"/>
          <p:nvPr/>
        </p:nvSpPr>
        <p:spPr>
          <a:xfrm>
            <a:off x="4708850" y="6084771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14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="" xmlns:a16="http://schemas.microsoft.com/office/drawing/2014/main" id="{1F0FDEC5-09CC-F64C-ADCD-6BA4B50749CA}"/>
              </a:ext>
            </a:extLst>
          </p:cNvPr>
          <p:cNvSpPr/>
          <p:nvPr/>
        </p:nvSpPr>
        <p:spPr>
          <a:xfrm rot="13437542">
            <a:off x="6305029" y="457764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2457167-DB5F-7E4A-9259-4F8C791F1964}"/>
              </a:ext>
            </a:extLst>
          </p:cNvPr>
          <p:cNvSpPr txBox="1"/>
          <p:nvPr/>
        </p:nvSpPr>
        <p:spPr>
          <a:xfrm>
            <a:off x="6991546" y="4515504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15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="" xmlns:a16="http://schemas.microsoft.com/office/drawing/2014/main" id="{9BEB2273-BA48-0D46-9EC6-4403AE2B0698}"/>
              </a:ext>
            </a:extLst>
          </p:cNvPr>
          <p:cNvSpPr/>
          <p:nvPr/>
        </p:nvSpPr>
        <p:spPr>
          <a:xfrm rot="9152313">
            <a:off x="6289676" y="1511774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9BFE7CE-7B89-6245-8B06-2CCA6534664F}"/>
              </a:ext>
            </a:extLst>
          </p:cNvPr>
          <p:cNvSpPr txBox="1"/>
          <p:nvPr/>
        </p:nvSpPr>
        <p:spPr>
          <a:xfrm>
            <a:off x="7317898" y="1339494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15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74DC3CD4-B1A0-4B48-9608-0757D811E633}"/>
              </a:ext>
            </a:extLst>
          </p:cNvPr>
          <p:cNvSpPr/>
          <p:nvPr/>
        </p:nvSpPr>
        <p:spPr>
          <a:xfrm rot="1989109">
            <a:off x="1951798" y="1362865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7CC0C92-C4AD-824D-9719-E9E832E69370}"/>
              </a:ext>
            </a:extLst>
          </p:cNvPr>
          <p:cNvSpPr txBox="1"/>
          <p:nvPr/>
        </p:nvSpPr>
        <p:spPr>
          <a:xfrm>
            <a:off x="541086" y="1154828"/>
            <a:ext cx="13179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32647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0"/>
          <a:stretch/>
        </p:blipFill>
        <p:spPr>
          <a:xfrm>
            <a:off x="2404207" y="986693"/>
            <a:ext cx="4333875" cy="4301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7C75DE0-76F8-9048-838D-E1BBB84B35CC}"/>
              </a:ext>
            </a:extLst>
          </p:cNvPr>
          <p:cNvSpPr txBox="1"/>
          <p:nvPr/>
        </p:nvSpPr>
        <p:spPr>
          <a:xfrm>
            <a:off x="3754314" y="2778369"/>
            <a:ext cx="14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Hallmarks of cancer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="" xmlns:a16="http://schemas.microsoft.com/office/drawing/2014/main" id="{DD768BE2-7C4F-CB41-8798-2528410D1A75}"/>
              </a:ext>
            </a:extLst>
          </p:cNvPr>
          <p:cNvSpPr/>
          <p:nvPr/>
        </p:nvSpPr>
        <p:spPr>
          <a:xfrm rot="4381816">
            <a:off x="3305907" y="54770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69658E9-9064-1049-A664-F3CCABBC2C14}"/>
              </a:ext>
            </a:extLst>
          </p:cNvPr>
          <p:cNvSpPr txBox="1"/>
          <p:nvPr/>
        </p:nvSpPr>
        <p:spPr>
          <a:xfrm>
            <a:off x="1534468" y="288067"/>
            <a:ext cx="189346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Chapters 3 to 5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="" xmlns:a16="http://schemas.microsoft.com/office/drawing/2014/main" id="{690362E3-5C1F-4347-B900-C97F749461D6}"/>
              </a:ext>
            </a:extLst>
          </p:cNvPr>
          <p:cNvSpPr/>
          <p:nvPr/>
        </p:nvSpPr>
        <p:spPr>
          <a:xfrm>
            <a:off x="1507393" y="2919724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C96070C-91EC-7449-B973-7508FE54B719}"/>
              </a:ext>
            </a:extLst>
          </p:cNvPr>
          <p:cNvSpPr txBox="1"/>
          <p:nvPr/>
        </p:nvSpPr>
        <p:spPr>
          <a:xfrm>
            <a:off x="809555" y="2541430"/>
            <a:ext cx="17107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Chapters 7&amp;9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="" xmlns:a16="http://schemas.microsoft.com/office/drawing/2014/main" id="{0AE63E96-8CC3-6546-BA41-8A691E929D7D}"/>
              </a:ext>
            </a:extLst>
          </p:cNvPr>
          <p:cNvSpPr/>
          <p:nvPr/>
        </p:nvSpPr>
        <p:spPr>
          <a:xfrm rot="10800000">
            <a:off x="6696630" y="2993877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3EBDD53-E113-7C4D-A143-8E6E15C5CD29}"/>
              </a:ext>
            </a:extLst>
          </p:cNvPr>
          <p:cNvSpPr txBox="1"/>
          <p:nvPr/>
        </p:nvSpPr>
        <p:spPr>
          <a:xfrm>
            <a:off x="6738082" y="2593703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10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3C48F414-1989-BC40-9D4C-341684DFC509}"/>
              </a:ext>
            </a:extLst>
          </p:cNvPr>
          <p:cNvSpPr/>
          <p:nvPr/>
        </p:nvSpPr>
        <p:spPr>
          <a:xfrm rot="19610439">
            <a:off x="2000601" y="435635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A65AD06-DB10-CB4D-9769-AF6D6AFF4827}"/>
              </a:ext>
            </a:extLst>
          </p:cNvPr>
          <p:cNvSpPr txBox="1"/>
          <p:nvPr/>
        </p:nvSpPr>
        <p:spPr>
          <a:xfrm>
            <a:off x="784278" y="4146172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="" xmlns:a16="http://schemas.microsoft.com/office/drawing/2014/main" id="{3D03FECC-F39F-C642-AACC-51B01B298E34}"/>
              </a:ext>
            </a:extLst>
          </p:cNvPr>
          <p:cNvSpPr/>
          <p:nvPr/>
        </p:nvSpPr>
        <p:spPr>
          <a:xfrm rot="18017429">
            <a:off x="3207160" y="5404517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596361B-4CD0-A94C-B68C-6E321B67949D}"/>
              </a:ext>
            </a:extLst>
          </p:cNvPr>
          <p:cNvSpPr txBox="1"/>
          <p:nvPr/>
        </p:nvSpPr>
        <p:spPr>
          <a:xfrm>
            <a:off x="1797165" y="5634688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13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="" xmlns:a16="http://schemas.microsoft.com/office/drawing/2014/main" id="{EDE1D0C1-ED19-EF40-B0B6-F11BF570E281}"/>
              </a:ext>
            </a:extLst>
          </p:cNvPr>
          <p:cNvSpPr/>
          <p:nvPr/>
        </p:nvSpPr>
        <p:spPr>
          <a:xfrm rot="14955605">
            <a:off x="4983558" y="5346691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4C97503-4CB4-D849-9F60-E2DCC00EEE7F}"/>
              </a:ext>
            </a:extLst>
          </p:cNvPr>
          <p:cNvSpPr txBox="1"/>
          <p:nvPr/>
        </p:nvSpPr>
        <p:spPr>
          <a:xfrm>
            <a:off x="4708850" y="6084771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14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="" xmlns:a16="http://schemas.microsoft.com/office/drawing/2014/main" id="{1F0FDEC5-09CC-F64C-ADCD-6BA4B50749CA}"/>
              </a:ext>
            </a:extLst>
          </p:cNvPr>
          <p:cNvSpPr/>
          <p:nvPr/>
        </p:nvSpPr>
        <p:spPr>
          <a:xfrm rot="13437542">
            <a:off x="6305029" y="4577648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2457167-DB5F-7E4A-9259-4F8C791F1964}"/>
              </a:ext>
            </a:extLst>
          </p:cNvPr>
          <p:cNvSpPr txBox="1"/>
          <p:nvPr/>
        </p:nvSpPr>
        <p:spPr>
          <a:xfrm>
            <a:off x="6991546" y="4515504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15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="" xmlns:a16="http://schemas.microsoft.com/office/drawing/2014/main" id="{9BEB2273-BA48-0D46-9EC6-4403AE2B0698}"/>
              </a:ext>
            </a:extLst>
          </p:cNvPr>
          <p:cNvSpPr/>
          <p:nvPr/>
        </p:nvSpPr>
        <p:spPr>
          <a:xfrm rot="9152313">
            <a:off x="6289676" y="1511774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9BFE7CE-7B89-6245-8B06-2CCA6534664F}"/>
              </a:ext>
            </a:extLst>
          </p:cNvPr>
          <p:cNvSpPr txBox="1"/>
          <p:nvPr/>
        </p:nvSpPr>
        <p:spPr>
          <a:xfrm>
            <a:off x="6442648" y="1070208"/>
            <a:ext cx="14462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15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="" xmlns:a16="http://schemas.microsoft.com/office/drawing/2014/main" id="{74DC3CD4-B1A0-4B48-9608-0757D811E633}"/>
              </a:ext>
            </a:extLst>
          </p:cNvPr>
          <p:cNvSpPr/>
          <p:nvPr/>
        </p:nvSpPr>
        <p:spPr>
          <a:xfrm rot="1989109">
            <a:off x="1951798" y="1362865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7CC0C92-C4AD-824D-9719-E9E832E69370}"/>
              </a:ext>
            </a:extLst>
          </p:cNvPr>
          <p:cNvSpPr txBox="1"/>
          <p:nvPr/>
        </p:nvSpPr>
        <p:spPr>
          <a:xfrm>
            <a:off x="1200081" y="885542"/>
            <a:ext cx="13179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2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C95E6444-1296-C349-9DB9-CFABD16E487A}"/>
              </a:ext>
            </a:extLst>
          </p:cNvPr>
          <p:cNvSpPr/>
          <p:nvPr/>
        </p:nvSpPr>
        <p:spPr>
          <a:xfrm rot="6936447">
            <a:off x="5131899" y="650089"/>
            <a:ext cx="896814" cy="430823"/>
          </a:xfrm>
          <a:prstGeom prst="rightArrow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541DACD-85DD-D843-90BC-DB39C2E47E43}"/>
              </a:ext>
            </a:extLst>
          </p:cNvPr>
          <p:cNvSpPr txBox="1"/>
          <p:nvPr/>
        </p:nvSpPr>
        <p:spPr>
          <a:xfrm>
            <a:off x="4394371" y="259697"/>
            <a:ext cx="13179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260890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5" y="2207839"/>
            <a:ext cx="5219472" cy="43562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Tumors interact with their environment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49626" y="2595562"/>
            <a:ext cx="3175273" cy="36707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tumor microenvironment: </a:t>
            </a:r>
          </a:p>
          <a:p>
            <a:pPr lvl="1"/>
            <a:r>
              <a:rPr lang="en-US" dirty="0"/>
              <a:t>is made of more than just cancer cells</a:t>
            </a:r>
          </a:p>
          <a:p>
            <a:pPr lvl="1"/>
            <a:r>
              <a:rPr lang="en-US" dirty="0"/>
              <a:t>Poses challenges to the tumor that must be overcome</a:t>
            </a:r>
          </a:p>
          <a:p>
            <a:pPr lvl="1"/>
            <a:r>
              <a:rPr lang="en-US" dirty="0"/>
              <a:t>Represents non-cancer cell targets of cancer therapeutics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9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Cancer Therapies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903" y="2149740"/>
            <a:ext cx="7896997" cy="47082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Surgical resection</a:t>
            </a:r>
          </a:p>
          <a:p>
            <a:pPr lvl="1"/>
            <a:r>
              <a:rPr lang="en-US" dirty="0"/>
              <a:t>Solid primary tumors</a:t>
            </a:r>
          </a:p>
          <a:p>
            <a:pPr lvl="2"/>
            <a:r>
              <a:rPr lang="en-US" dirty="0"/>
              <a:t>conservative- radical:</a:t>
            </a:r>
          </a:p>
          <a:p>
            <a:pPr marL="1035050" lvl="3" indent="0">
              <a:buNone/>
            </a:pPr>
            <a:r>
              <a:rPr lang="en-US" dirty="0"/>
              <a:t>Lumpectomy</a:t>
            </a:r>
            <a:r>
              <a:rPr lang="mr-IN" dirty="0"/>
              <a:t>…</a:t>
            </a:r>
            <a:r>
              <a:rPr lang="en-US" dirty="0"/>
              <a:t> removal of the tissue/organ/limb</a:t>
            </a:r>
          </a:p>
          <a:p>
            <a:pPr lvl="1"/>
            <a:r>
              <a:rPr lang="en-US" dirty="0"/>
              <a:t>‘rim’ of normal tissue (</a:t>
            </a:r>
            <a:r>
              <a:rPr lang="en-US" dirty="0" err="1"/>
              <a:t>ie</a:t>
            </a:r>
            <a:r>
              <a:rPr lang="en-US" dirty="0"/>
              <a:t> clean margins) </a:t>
            </a:r>
          </a:p>
          <a:p>
            <a:pPr lvl="1"/>
            <a:r>
              <a:rPr lang="en-US" dirty="0"/>
              <a:t>Nearby lymph nodes</a:t>
            </a:r>
          </a:p>
          <a:p>
            <a:pPr lvl="1"/>
            <a:r>
              <a:rPr lang="en-US" dirty="0"/>
              <a:t>Secondary tumors (metastases)</a:t>
            </a:r>
          </a:p>
          <a:p>
            <a:pPr marL="349250" lvl="1" indent="0">
              <a:buNone/>
            </a:pPr>
            <a:r>
              <a:rPr lang="en-US" b="1" u="sng" dirty="0"/>
              <a:t>Not all tumors can be resected</a:t>
            </a:r>
            <a:endParaRPr lang="en-US" dirty="0"/>
          </a:p>
          <a:p>
            <a:r>
              <a:rPr lang="en-US" dirty="0"/>
              <a:t>Radiation therapy</a:t>
            </a:r>
          </a:p>
          <a:p>
            <a:pPr lvl="1"/>
            <a:r>
              <a:rPr lang="en-US" dirty="0"/>
              <a:t>Induces lethal levels of mutations</a:t>
            </a:r>
          </a:p>
          <a:p>
            <a:pPr lvl="1"/>
            <a:r>
              <a:rPr lang="en-US" dirty="0"/>
              <a:t>Some tissues are more responsive/sensitive then others</a:t>
            </a:r>
          </a:p>
          <a:p>
            <a:pPr lvl="1"/>
            <a:r>
              <a:rPr lang="en-US" dirty="0"/>
              <a:t>Can be palliative: to destroy metastases and improve life quality when cancer is incurable</a:t>
            </a:r>
          </a:p>
          <a:p>
            <a:pPr marL="349250" lvl="1" indent="0">
              <a:buNone/>
            </a:pPr>
            <a:r>
              <a:rPr lang="en-US" b="1" u="sng" dirty="0"/>
              <a:t>May promote secondary </a:t>
            </a:r>
            <a:r>
              <a:rPr lang="en-US" b="1" i="1" u="sng" dirty="0"/>
              <a:t>secondary</a:t>
            </a:r>
            <a:r>
              <a:rPr lang="en-US" b="1" u="sng" dirty="0"/>
              <a:t> malignancies</a:t>
            </a:r>
          </a:p>
        </p:txBody>
      </p:sp>
    </p:spTree>
    <p:extLst>
      <p:ext uri="{BB962C8B-B14F-4D97-AF65-F5344CB8AC3E}">
        <p14:creationId xmlns:p14="http://schemas.microsoft.com/office/powerpoint/2010/main" val="324268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Therapies </a:t>
            </a:r>
            <a:r>
              <a:rPr lang="mr-IN" dirty="0"/>
              <a:t>–</a:t>
            </a:r>
            <a:r>
              <a:rPr lang="en-US" dirty="0"/>
              <a:t> continued-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36573"/>
            <a:ext cx="7610476" cy="45225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Medical cancer therapies	</a:t>
            </a:r>
          </a:p>
          <a:p>
            <a:pPr lvl="1"/>
            <a:r>
              <a:rPr lang="en-US" dirty="0"/>
              <a:t>Cytotoxic chemotherapies</a:t>
            </a:r>
          </a:p>
          <a:p>
            <a:pPr lvl="2"/>
            <a:r>
              <a:rPr lang="en-US" dirty="0"/>
              <a:t>Kill rapidly dividing cancer cells</a:t>
            </a:r>
          </a:p>
          <a:p>
            <a:pPr marL="685800" lvl="2" indent="0">
              <a:buNone/>
            </a:pPr>
            <a:r>
              <a:rPr lang="en-US" b="1" u="sng" dirty="0"/>
              <a:t>Kills rapidly dividing non-cancer cells</a:t>
            </a:r>
          </a:p>
          <a:p>
            <a:pPr marL="685800" lvl="2" indent="0">
              <a:buNone/>
            </a:pPr>
            <a:endParaRPr lang="en-US" b="1" u="sng" dirty="0"/>
          </a:p>
          <a:p>
            <a:pPr lvl="1"/>
            <a:r>
              <a:rPr lang="en-US" dirty="0"/>
              <a:t>Personalized medicine</a:t>
            </a:r>
          </a:p>
          <a:p>
            <a:pPr lvl="2"/>
            <a:r>
              <a:rPr lang="en-US" dirty="0"/>
              <a:t>Identify and target cancer hallmarks or genomic changes in a specific cancer/type of cancer</a:t>
            </a:r>
          </a:p>
          <a:p>
            <a:pPr lvl="2"/>
            <a:r>
              <a:rPr lang="en-US" dirty="0"/>
              <a:t>Should be cancer-cell specific</a:t>
            </a:r>
          </a:p>
          <a:p>
            <a:pPr marL="685800" lvl="2" indent="0">
              <a:buNone/>
            </a:pPr>
            <a:r>
              <a:rPr lang="en-US" dirty="0"/>
              <a:t>Genomic changes must be identified</a:t>
            </a:r>
          </a:p>
          <a:p>
            <a:pPr marL="685800" lvl="2" indent="0">
              <a:buNone/>
            </a:pPr>
            <a:r>
              <a:rPr lang="en-US" dirty="0"/>
              <a:t>Cellular function must be understood</a:t>
            </a:r>
          </a:p>
          <a:p>
            <a:pPr marL="685800" lvl="2" indent="0">
              <a:buNone/>
            </a:pPr>
            <a:r>
              <a:rPr lang="en-US" dirty="0"/>
              <a:t>Identified target must be ‘drug-able’</a:t>
            </a:r>
          </a:p>
          <a:p>
            <a:pPr marL="685800" lvl="2" indent="0">
              <a:buNone/>
            </a:pPr>
            <a:r>
              <a:rPr lang="en-US" dirty="0"/>
              <a:t>Drug must not otherwise harm the patient/healthy patients</a:t>
            </a:r>
          </a:p>
        </p:txBody>
      </p:sp>
    </p:spTree>
    <p:extLst>
      <p:ext uri="{BB962C8B-B14F-4D97-AF65-F5344CB8AC3E}">
        <p14:creationId xmlns:p14="http://schemas.microsoft.com/office/powerpoint/2010/main" val="30164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E487E1-D13F-1E49-BF80-3378F0E9A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5: </a:t>
            </a:r>
            <a:r>
              <a:rPr lang="en-US" dirty="0"/>
              <a:t>Cellular Oncogenes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8A292D-7E60-6C49-A3AC-1862FE7CE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 </a:t>
            </a:r>
            <a:r>
              <a:rPr lang="en-US" dirty="0"/>
              <a:t>able to provide examples of the similarities and differences between viral oncogenes and cellular </a:t>
            </a:r>
            <a:r>
              <a:rPr lang="en-US" dirty="0" smtClean="0"/>
              <a:t>oncogenes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able to explain an experimental approach testing the transformative potential of an agent or </a:t>
            </a:r>
            <a:r>
              <a:rPr lang="en-US" dirty="0" smtClean="0"/>
              <a:t>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Begin to appreciate the diverse pathways disrupted in cellular transformation and tumor formation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6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techniques in cancer biology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092D6A-0CB3-9A4B-A670-8790236E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what genomic changes are </a:t>
            </a:r>
            <a:r>
              <a:rPr lang="en-US" dirty="0" smtClean="0"/>
              <a:t>present</a:t>
            </a:r>
          </a:p>
          <a:p>
            <a:r>
              <a:rPr lang="en-US" dirty="0" smtClean="0"/>
              <a:t>Know what RNA changes are present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650686B-72E3-A149-A38E-AFE4F4EB9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17DD85F-1904-4A44-B62A-BF99400A8E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Karyotype analysis (large scale </a:t>
            </a:r>
            <a:r>
              <a:rPr lang="en-US" dirty="0" smtClean="0"/>
              <a:t>DNA changes</a:t>
            </a:r>
            <a:r>
              <a:rPr lang="en-US" dirty="0"/>
              <a:t>)</a:t>
            </a:r>
          </a:p>
          <a:p>
            <a:r>
              <a:rPr lang="en-US" dirty="0"/>
              <a:t>Microarray (DNA </a:t>
            </a:r>
            <a:r>
              <a:rPr lang="en-US" dirty="0" smtClean="0"/>
              <a:t>or RNA copy </a:t>
            </a:r>
            <a:r>
              <a:rPr lang="en-US" dirty="0"/>
              <a:t>number)</a:t>
            </a:r>
          </a:p>
          <a:p>
            <a:r>
              <a:rPr lang="en-US" dirty="0"/>
              <a:t>Southern blot (DNA copy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DNA</a:t>
            </a:r>
            <a:r>
              <a:rPr lang="en-US" dirty="0" smtClean="0"/>
              <a:t>/RNA </a:t>
            </a:r>
            <a:r>
              <a:rPr lang="en-US" dirty="0"/>
              <a:t>sequencing (copy number, translocations, sequence changes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2272" y="5072679"/>
            <a:ext cx="3041139" cy="1015663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What are the benefits or limitations of each approach?</a:t>
            </a:r>
          </a:p>
        </p:txBody>
      </p:sp>
    </p:spTree>
    <p:extLst>
      <p:ext uri="{BB962C8B-B14F-4D97-AF65-F5344CB8AC3E}">
        <p14:creationId xmlns:p14="http://schemas.microsoft.com/office/powerpoint/2010/main" val="129190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398922"/>
            <a:ext cx="4404098" cy="1639334"/>
          </a:xfrm>
        </p:spPr>
        <p:txBody>
          <a:bodyPr>
            <a:normAutofit fontScale="90000"/>
          </a:bodyPr>
          <a:lstStyle/>
          <a:p>
            <a:r>
              <a:rPr lang="en-US" dirty="0"/>
              <a:t>How are amplifications identified?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97689" y="2107086"/>
            <a:ext cx="3986950" cy="4511763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ie</a:t>
            </a:r>
            <a:r>
              <a:rPr lang="en-US" dirty="0"/>
              <a:t> how can we know which oncogenes are amplified or overexpressed in cancer?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Microarray 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9"/>
          <a:stretch/>
        </p:blipFill>
        <p:spPr>
          <a:xfrm>
            <a:off x="523393" y="3720560"/>
            <a:ext cx="6399166" cy="28381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3393" y="4656960"/>
            <a:ext cx="92802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DNA from healthy cells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23393" y="5898000"/>
            <a:ext cx="92802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DNA from tumor cells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6922560" y="4303649"/>
            <a:ext cx="1949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8000"/>
                </a:solidFill>
              </a:rPr>
              <a:t>Green</a:t>
            </a:r>
            <a:r>
              <a:rPr lang="en-US" sz="1200" dirty="0" smtClean="0"/>
              <a:t> = less of that DNA/RNA in the tumor sample</a:t>
            </a:r>
          </a:p>
          <a:p>
            <a:endParaRPr lang="en-US" sz="1200" b="1" dirty="0">
              <a:solidFill>
                <a:srgbClr val="800000"/>
              </a:solidFill>
            </a:endParaRPr>
          </a:p>
          <a:p>
            <a:r>
              <a:rPr lang="en-US" sz="1200" b="1" dirty="0" smtClean="0">
                <a:solidFill>
                  <a:srgbClr val="800000"/>
                </a:solidFill>
              </a:rPr>
              <a:t>Red </a:t>
            </a:r>
            <a:r>
              <a:rPr lang="en-US" sz="1200" dirty="0" smtClean="0"/>
              <a:t>= more of that DNA/RNA in the tumor sample</a:t>
            </a:r>
          </a:p>
          <a:p>
            <a:endParaRPr lang="en-US" sz="1200" dirty="0"/>
          </a:p>
          <a:p>
            <a:r>
              <a:rPr lang="en-US" sz="1200" b="1" dirty="0" smtClean="0">
                <a:solidFill>
                  <a:schemeClr val="accent3">
                    <a:lumMod val="75000"/>
                  </a:schemeClr>
                </a:solidFill>
              </a:rPr>
              <a:t>Yellow</a:t>
            </a:r>
            <a:r>
              <a:rPr lang="en-US" sz="1200" dirty="0" smtClean="0"/>
              <a:t> = similar amounts of that DNA/RNA in both samples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307724" y="4055241"/>
            <a:ext cx="3678621" cy="2372066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99724" y="725759"/>
            <a:ext cx="3950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Benefits: 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Robust comparative measure of DNA or RNA levels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High throughput (look at lots of genes at once)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Easy to read/interpret (color-based assay)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9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398922"/>
            <a:ext cx="4404098" cy="1639334"/>
          </a:xfrm>
        </p:spPr>
        <p:txBody>
          <a:bodyPr>
            <a:normAutofit fontScale="90000"/>
          </a:bodyPr>
          <a:lstStyle/>
          <a:p>
            <a:r>
              <a:rPr lang="en-US" dirty="0"/>
              <a:t>How are amplifications identified?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97689" y="2107086"/>
            <a:ext cx="3986950" cy="4511763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ie</a:t>
            </a:r>
            <a:r>
              <a:rPr lang="en-US" dirty="0"/>
              <a:t> how can we know which oncogenes are amplified or overexpressed in cancer?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Microarray 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9"/>
          <a:stretch/>
        </p:blipFill>
        <p:spPr>
          <a:xfrm>
            <a:off x="523393" y="3720560"/>
            <a:ext cx="6399166" cy="28381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3393" y="4656960"/>
            <a:ext cx="92802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DNA from healthy cells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23393" y="5898000"/>
            <a:ext cx="92802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DNA from tumor cells</a:t>
            </a:r>
            <a:endParaRPr lang="en-US" sz="900" dirty="0"/>
          </a:p>
        </p:txBody>
      </p:sp>
      <p:sp>
        <p:nvSpPr>
          <p:cNvPr id="4" name="Rectangle 3"/>
          <p:cNvSpPr/>
          <p:nvPr/>
        </p:nvSpPr>
        <p:spPr>
          <a:xfrm>
            <a:off x="5307725" y="4055241"/>
            <a:ext cx="1543526" cy="2372066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7" b="48734"/>
          <a:stretch/>
        </p:blipFill>
        <p:spPr>
          <a:xfrm>
            <a:off x="5552963" y="3720560"/>
            <a:ext cx="3409604" cy="23957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9724" y="725759"/>
            <a:ext cx="3950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Limitations: 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info about mutations or protein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only assess the genes that are part of the array (</a:t>
            </a:r>
            <a:r>
              <a:rPr lang="en-US" dirty="0" err="1" smtClean="0"/>
              <a:t>ie</a:t>
            </a:r>
            <a:r>
              <a:rPr lang="en-US" dirty="0" smtClean="0"/>
              <a:t> need to already have candidate genes in mind)</a:t>
            </a:r>
          </a:p>
        </p:txBody>
      </p:sp>
    </p:spTree>
    <p:extLst>
      <p:ext uri="{BB962C8B-B14F-4D97-AF65-F5344CB8AC3E}">
        <p14:creationId xmlns:p14="http://schemas.microsoft.com/office/powerpoint/2010/main" val="74468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398922"/>
            <a:ext cx="4404098" cy="1639334"/>
          </a:xfrm>
        </p:spPr>
        <p:txBody>
          <a:bodyPr>
            <a:normAutofit fontScale="90000"/>
          </a:bodyPr>
          <a:lstStyle/>
          <a:p>
            <a:r>
              <a:rPr lang="en-US" dirty="0"/>
              <a:t>How are amplifications identified?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0877" y="1739224"/>
            <a:ext cx="3986950" cy="4511763"/>
          </a:xfrm>
        </p:spPr>
        <p:txBody>
          <a:bodyPr>
            <a:normAutofit/>
          </a:bodyPr>
          <a:lstStyle/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RNA (or DNA) sequencing</a:t>
            </a:r>
            <a:endParaRPr lang="en-US" dirty="0"/>
          </a:p>
          <a:p>
            <a:pPr lvl="2"/>
            <a:r>
              <a:rPr lang="en-US" dirty="0"/>
              <a:t>Whole genome sequencing</a:t>
            </a:r>
          </a:p>
          <a:p>
            <a:pPr lvl="2"/>
            <a:r>
              <a:rPr lang="en-US" dirty="0"/>
              <a:t>Whole </a:t>
            </a:r>
            <a:r>
              <a:rPr lang="en-US" dirty="0" err="1"/>
              <a:t>exome</a:t>
            </a:r>
            <a:r>
              <a:rPr lang="en-US" dirty="0"/>
              <a:t> sequencing</a:t>
            </a:r>
          </a:p>
          <a:p>
            <a:pPr lvl="2"/>
            <a:r>
              <a:rPr lang="en-US" dirty="0"/>
              <a:t>RNA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1"/>
          <a:stretch/>
        </p:blipFill>
        <p:spPr>
          <a:xfrm>
            <a:off x="4084639" y="329594"/>
            <a:ext cx="5000205" cy="5825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77" y="4193140"/>
            <a:ext cx="4116985" cy="24468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1" u="sng" dirty="0" smtClean="0"/>
              <a:t>Benefits: </a:t>
            </a:r>
            <a:endParaRPr lang="en-US" sz="1700" b="1" u="sng" dirty="0"/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Comprehensively identifies of mutations and DNA/RNA levels</a:t>
            </a:r>
          </a:p>
          <a:p>
            <a:r>
              <a:rPr lang="en-US" sz="1700" b="1" u="sng" dirty="0" smtClean="0"/>
              <a:t>Limitations: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Expensive and time consuming analysis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Interpretation is limited by biological understanding (not all mutations impact protein function)</a:t>
            </a:r>
          </a:p>
        </p:txBody>
      </p:sp>
    </p:spTree>
    <p:extLst>
      <p:ext uri="{BB962C8B-B14F-4D97-AF65-F5344CB8AC3E}">
        <p14:creationId xmlns:p14="http://schemas.microsoft.com/office/powerpoint/2010/main" val="207985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techniques in cancer biology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092D6A-0CB3-9A4B-A670-8790236E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Know what genomic changes are present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Know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RNA changes are present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Know if protein levels or function are altered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650686B-72E3-A149-A38E-AFE4F4EB9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17DD85F-1904-4A44-B62A-BF99400A8E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Western blot (protein expression)</a:t>
            </a:r>
          </a:p>
          <a:p>
            <a:r>
              <a:rPr lang="en-US" dirty="0"/>
              <a:t>Enzymatic/functional assays</a:t>
            </a:r>
          </a:p>
          <a:p>
            <a:pPr lvl="1"/>
            <a:r>
              <a:rPr lang="en-US" dirty="0"/>
              <a:t>Requires knowledge of what protein you’re interested in and what pathway it functions in</a:t>
            </a:r>
          </a:p>
        </p:txBody>
      </p:sp>
    </p:spTree>
    <p:extLst>
      <p:ext uri="{BB962C8B-B14F-4D97-AF65-F5344CB8AC3E}">
        <p14:creationId xmlns:p14="http://schemas.microsoft.com/office/powerpoint/2010/main" val="73437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12DAE-2235-464B-9764-FC5268F5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3498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Oncoviruses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06326-9F29-E842-89B5-852B1BCE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1684738"/>
            <a:ext cx="2987574" cy="4534445"/>
          </a:xfr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Tomasetti et al., Science, 2017</a:t>
            </a:r>
          </a:p>
          <a:p>
            <a:r>
              <a:rPr lang="en-US" dirty="0"/>
              <a:t>Estimated that ~66% of all driver mutations arise from </a:t>
            </a:r>
            <a:r>
              <a:rPr lang="en-US" b="1" i="1" dirty="0"/>
              <a:t>normal</a:t>
            </a:r>
            <a:r>
              <a:rPr lang="en-US" dirty="0"/>
              <a:t> mutations rates</a:t>
            </a:r>
          </a:p>
          <a:p>
            <a:r>
              <a:rPr lang="en-US" dirty="0"/>
              <a:t>29% arise from environmental factors</a:t>
            </a:r>
          </a:p>
          <a:p>
            <a:r>
              <a:rPr lang="en-US" dirty="0"/>
              <a:t>5% are hereditary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xmlns="" id="{1E6C7F5F-09EB-AA4B-B7B0-D071B9AE2A04}"/>
              </a:ext>
            </a:extLst>
          </p:cNvPr>
          <p:cNvSpPr/>
          <p:nvPr/>
        </p:nvSpPr>
        <p:spPr>
          <a:xfrm>
            <a:off x="4762831" y="4701750"/>
            <a:ext cx="1041621" cy="492981"/>
          </a:xfrm>
          <a:prstGeom prst="rightArrow">
            <a:avLst/>
          </a:prstGeom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408" y="4504757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Exposure to chemicals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UV light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 types of viral infections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1413</TotalTime>
  <Words>1568</Words>
  <Application>Microsoft Macintosh PowerPoint</Application>
  <PresentationFormat>On-screen Show (4:3)</PresentationFormat>
  <Paragraphs>255</Paragraphs>
  <Slides>29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Perception</vt:lpstr>
      <vt:lpstr>Reminders</vt:lpstr>
      <vt:lpstr>Quiz #1 Format:</vt:lpstr>
      <vt:lpstr>Lecture 5: Cellular Oncogenes</vt:lpstr>
      <vt:lpstr>Experimental techniques in cancer biology research</vt:lpstr>
      <vt:lpstr>How are amplifications identified?</vt:lpstr>
      <vt:lpstr>How are amplifications identified?</vt:lpstr>
      <vt:lpstr>How are amplifications identified?</vt:lpstr>
      <vt:lpstr>Experimental techniques in cancer biology research</vt:lpstr>
      <vt:lpstr>Oncoviruses</vt:lpstr>
      <vt:lpstr>Oncoviruses in cancer</vt:lpstr>
      <vt:lpstr>Viral contributions to cancer</vt:lpstr>
      <vt:lpstr>Viral impact on the human genome</vt:lpstr>
      <vt:lpstr>Viruses integrate into the genome</vt:lpstr>
      <vt:lpstr>Viruses integrate into the genome</vt:lpstr>
      <vt:lpstr>Viruses amplify oncogenes</vt:lpstr>
      <vt:lpstr>Viral proteins interfere with checkpoints</vt:lpstr>
      <vt:lpstr>Tumorigenesis is linked to viral integration</vt:lpstr>
      <vt:lpstr>Tumorigenesis is linked to viral integration</vt:lpstr>
      <vt:lpstr>Vaccines as a cancer preventative</vt:lpstr>
      <vt:lpstr>Identifying cancer-promoting agents</vt:lpstr>
      <vt:lpstr>Growth changes in transformed cells </vt:lpstr>
      <vt:lpstr>Identifying endogenous cancer genes</vt:lpstr>
      <vt:lpstr>Cancer Gene Function</vt:lpstr>
      <vt:lpstr>PowerPoint Presentation</vt:lpstr>
      <vt:lpstr>PowerPoint Presentation</vt:lpstr>
      <vt:lpstr>PowerPoint Presentation</vt:lpstr>
      <vt:lpstr>Tumors interact with their environment</vt:lpstr>
      <vt:lpstr>Cancer Therapies</vt:lpstr>
      <vt:lpstr>Cancer Therapies – continued-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Objectives</dc:title>
  <dc:creator>Amity Manning</dc:creator>
  <cp:lastModifiedBy>Amity Manning</cp:lastModifiedBy>
  <cp:revision>85</cp:revision>
  <dcterms:created xsi:type="dcterms:W3CDTF">2019-01-10T15:40:22Z</dcterms:created>
  <dcterms:modified xsi:type="dcterms:W3CDTF">2020-01-23T16:29:22Z</dcterms:modified>
</cp:coreProperties>
</file>